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handoutMasterIdLst>
    <p:handoutMasterId r:id="rId11"/>
  </p:handoutMasterIdLst>
  <p:sldIdLst>
    <p:sldId id="301" r:id="rId2"/>
    <p:sldId id="289" r:id="rId3"/>
    <p:sldId id="290" r:id="rId4"/>
    <p:sldId id="291" r:id="rId5"/>
    <p:sldId id="292" r:id="rId6"/>
    <p:sldId id="293" r:id="rId7"/>
    <p:sldId id="296" r:id="rId8"/>
    <p:sldId id="300"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snapToObjects="1" showGuides="1">
      <p:cViewPr>
        <p:scale>
          <a:sx n="68" d="100"/>
          <a:sy n="68" d="100"/>
        </p:scale>
        <p:origin x="-1446" y="-210"/>
      </p:cViewPr>
      <p:guideLst>
        <p:guide orient="horz" pos="1320"/>
        <p:guide pos="2885"/>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5D1D7F-BEF4-F74A-B3F6-6E7418964607}" type="datetimeFigureOut">
              <a:rPr lang="en-US" smtClean="0"/>
              <a:pPr/>
              <a:t>09-Jul-22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82B16C-7274-334A-996B-CA561F6DF98B}" type="slidenum">
              <a:rPr lang="en-US" smtClean="0"/>
              <a:pPr/>
              <a:t>‹#›</a:t>
            </a:fld>
            <a:endParaRPr lang="en-US"/>
          </a:p>
        </p:txBody>
      </p:sp>
    </p:spTree>
    <p:extLst>
      <p:ext uri="{BB962C8B-B14F-4D97-AF65-F5344CB8AC3E}">
        <p14:creationId xmlns:p14="http://schemas.microsoft.com/office/powerpoint/2010/main" xmlns="" val="24132781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C5E413-25C5-4E4D-8200-B97DECC82E12}" type="datetimeFigureOut">
              <a:rPr lang="en-US" smtClean="0"/>
              <a:pPr/>
              <a:t>09-Jul-22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7251D-510C-254B-94D9-4B97D2E59A72}" type="slidenum">
              <a:rPr lang="en-US" smtClean="0"/>
              <a:pPr/>
              <a:t>‹#›</a:t>
            </a:fld>
            <a:endParaRPr lang="en-US"/>
          </a:p>
        </p:txBody>
      </p:sp>
    </p:spTree>
    <p:extLst>
      <p:ext uri="{BB962C8B-B14F-4D97-AF65-F5344CB8AC3E}">
        <p14:creationId xmlns:p14="http://schemas.microsoft.com/office/powerpoint/2010/main" xmlns="" val="4862262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12" name="TextBox 11"/>
          <p:cNvSpPr txBox="1"/>
          <p:nvPr userDrawn="1"/>
        </p:nvSpPr>
        <p:spPr>
          <a:xfrm>
            <a:off x="1" y="4003414"/>
            <a:ext cx="9144000" cy="2723823"/>
          </a:xfrm>
          <a:prstGeom prst="rect">
            <a:avLst/>
          </a:prstGeom>
          <a:noFill/>
        </p:spPr>
        <p:txBody>
          <a:bodyPr wrap="square" rtlCol="0">
            <a:spAutoFit/>
          </a:bodyPr>
          <a:lstStyle/>
          <a:p>
            <a:pPr eaLnBrk="1" hangingPunct="1">
              <a:spcBef>
                <a:spcPct val="50000"/>
              </a:spcBef>
            </a:pPr>
            <a:r>
              <a:rPr lang="en-US" sz="1800" b="1" dirty="0" smtClean="0">
                <a:solidFill>
                  <a:srgbClr val="FF3300"/>
                </a:solidFill>
                <a:latin typeface="Arial" charset="0"/>
              </a:rPr>
              <a:t>© 2014 Pearson Education, Inc.</a:t>
            </a:r>
          </a:p>
          <a:p>
            <a:pPr eaLnBrk="1" hangingPunct="1">
              <a:spcBef>
                <a:spcPct val="50000"/>
              </a:spcBef>
            </a:pPr>
            <a:r>
              <a:rPr lang="en-US" sz="1800" b="1" dirty="0" smtClean="0">
                <a:solidFill>
                  <a:srgbClr val="FF3300"/>
                </a:solidFill>
                <a:latin typeface="Arial" charset="0"/>
              </a:rPr>
              <a:t>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endParaRPr lang="en-US" dirty="0"/>
          </a:p>
        </p:txBody>
      </p:sp>
      <p:sp>
        <p:nvSpPr>
          <p:cNvPr id="13" name="TextBox 12"/>
          <p:cNvSpPr txBox="1"/>
          <p:nvPr userDrawn="1"/>
        </p:nvSpPr>
        <p:spPr>
          <a:xfrm>
            <a:off x="4572000" y="591902"/>
            <a:ext cx="4572000" cy="2308324"/>
          </a:xfrm>
          <a:prstGeom prst="rect">
            <a:avLst/>
          </a:prstGeom>
          <a:noFill/>
        </p:spPr>
        <p:txBody>
          <a:bodyPr wrap="square" rtlCol="0">
            <a:spAutoFit/>
          </a:bodyPr>
          <a:lstStyle/>
          <a:p>
            <a:pPr algn="ctr"/>
            <a:r>
              <a:rPr lang="en-US" sz="2400" b="1" dirty="0" smtClean="0">
                <a:latin typeface="+mj-lt"/>
                <a:cs typeface="Times New Roman"/>
              </a:rPr>
              <a:t>Lecture </a:t>
            </a:r>
            <a:r>
              <a:rPr lang="en-US" sz="2400" b="1" dirty="0" err="1" smtClean="0">
                <a:latin typeface="Arial"/>
                <a:cs typeface="Arial"/>
              </a:rPr>
              <a:t>PowerPoints</a:t>
            </a:r>
            <a:r>
              <a:rPr lang="en-US" sz="2400" b="1" dirty="0" smtClean="0">
                <a:latin typeface="Arial"/>
                <a:cs typeface="Arial"/>
              </a:rPr>
              <a:t/>
            </a:r>
            <a:br>
              <a:rPr lang="en-US" sz="2400" b="1" dirty="0" smtClean="0">
                <a:latin typeface="Arial"/>
                <a:cs typeface="Arial"/>
              </a:rPr>
            </a:br>
            <a:r>
              <a:rPr lang="en-US" sz="2400" b="1" dirty="0" smtClean="0">
                <a:latin typeface="Arial"/>
                <a:cs typeface="Arial"/>
              </a:rPr>
              <a:t/>
            </a:r>
            <a:br>
              <a:rPr lang="en-US" sz="2400" b="1" dirty="0" smtClean="0">
                <a:latin typeface="Arial"/>
                <a:cs typeface="Arial"/>
              </a:rPr>
            </a:br>
            <a:r>
              <a:rPr lang="en-US" sz="2400" b="1" dirty="0" smtClean="0">
                <a:latin typeface="Arial"/>
                <a:cs typeface="Arial"/>
              </a:rPr>
              <a:t>Chapter 24</a:t>
            </a:r>
            <a:br>
              <a:rPr lang="en-US" sz="2400" b="1" dirty="0" smtClean="0">
                <a:latin typeface="Arial"/>
                <a:cs typeface="Arial"/>
              </a:rPr>
            </a:br>
            <a:r>
              <a:rPr lang="en-US" sz="2400" b="1" i="1" dirty="0" smtClean="0">
                <a:latin typeface="Arial"/>
                <a:cs typeface="Arial"/>
              </a:rPr>
              <a:t>Physics: Principles with Applications, 7</a:t>
            </a:r>
            <a:r>
              <a:rPr lang="en-US" sz="2400" b="1" i="1" baseline="30000" dirty="0" smtClean="0">
                <a:latin typeface="Arial"/>
                <a:cs typeface="Arial"/>
              </a:rPr>
              <a:t>th </a:t>
            </a:r>
            <a:r>
              <a:rPr lang="en-US" sz="2400" b="1" i="1" dirty="0" smtClean="0">
                <a:latin typeface="Arial"/>
                <a:cs typeface="Arial"/>
              </a:rPr>
              <a:t>edition</a:t>
            </a:r>
            <a:br>
              <a:rPr lang="en-US" sz="2400" b="1" i="1" dirty="0" smtClean="0">
                <a:latin typeface="Arial"/>
                <a:cs typeface="Arial"/>
              </a:rPr>
            </a:br>
            <a:r>
              <a:rPr lang="en-US" sz="2400" b="1" dirty="0" err="1" smtClean="0">
                <a:latin typeface="Arial"/>
                <a:cs typeface="Arial"/>
              </a:rPr>
              <a:t>Giancoli</a:t>
            </a:r>
            <a:endParaRPr lang="en-US" sz="2400" dirty="0">
              <a:latin typeface="Arial"/>
              <a:cs typeface="Arial"/>
            </a:endParaRPr>
          </a:p>
        </p:txBody>
      </p:sp>
      <p:pic>
        <p:nvPicPr>
          <p:cNvPr id="14" name="Picture 6" descr="GIAN5922_07_mrkt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168977" y="233363"/>
            <a:ext cx="2082800" cy="3492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4783893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286D10-D217-46D9-8469-0442BCF0DA96}" type="datetime1">
              <a:rPr lang="en-US" smtClean="0"/>
              <a:t>09-Jul-22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p14="http://schemas.microsoft.com/office/powerpoint/2010/main" xmlns="" val="1783088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0027" y="21110"/>
            <a:ext cx="7772400" cy="1362075"/>
          </a:xfrm>
        </p:spPr>
        <p:txBody>
          <a:bodyPr anchor="t">
            <a:noAutofit/>
          </a:bodyPr>
          <a:lstStyle>
            <a:lvl1pPr algn="ctr">
              <a:spcAft>
                <a:spcPts val="1200"/>
              </a:spcAft>
              <a:defRPr sz="4000" b="1" cap="none"/>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fld id="{9AB25123-BD52-4D69-8532-CBF5462A1ABE}" type="datetime1">
              <a:rPr lang="en-US" smtClean="0"/>
              <a:t>09-Jul-22</a:t>
            </a:fld>
            <a:endParaRPr lang="en-US" dirty="0" smtClean="0"/>
          </a:p>
        </p:txBody>
      </p:sp>
      <p:sp>
        <p:nvSpPr>
          <p:cNvPr id="8" name="Picture Placeholder 7"/>
          <p:cNvSpPr>
            <a:spLocks noGrp="1"/>
          </p:cNvSpPr>
          <p:nvPr>
            <p:ph type="pic" sz="quarter" idx="11"/>
          </p:nvPr>
        </p:nvSpPr>
        <p:spPr>
          <a:xfrm>
            <a:off x="752640" y="2443163"/>
            <a:ext cx="7656513" cy="3960812"/>
          </a:xfrm>
        </p:spPr>
        <p:txBody>
          <a:bodyPr/>
          <a:lstStyle/>
          <a:p>
            <a:endParaRPr lang="en-US"/>
          </a:p>
        </p:txBody>
      </p:sp>
    </p:spTree>
    <p:extLst>
      <p:ext uri="{BB962C8B-B14F-4D97-AF65-F5344CB8AC3E}">
        <p14:creationId xmlns:p14="http://schemas.microsoft.com/office/powerpoint/2010/main" xmlns="" val="425716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00EB3E90-03F3-410C-BDBC-D41A92ADA1CA}" type="datetime1">
              <a:rPr lang="en-US" smtClean="0"/>
              <a:t>09-Jul-22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p14="http://schemas.microsoft.com/office/powerpoint/2010/main" xmlns="" val="3573390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6353"/>
            <a:ext cx="8229600" cy="1143000"/>
          </a:xfrm>
          <a:prstGeom prst="rect">
            <a:avLst/>
          </a:prstGeom>
        </p:spPr>
        <p:txBody>
          <a:bodyPr vert="horz" lIns="91440" tIns="45720" rIns="91440" bIns="45720" rtlCol="0" anchor="ctr" anchorCtr="1">
            <a:no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0" tIns="45720" rIns="9144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6492875"/>
            <a:ext cx="2443064" cy="365125"/>
          </a:xfrm>
          <a:prstGeom prst="rect">
            <a:avLst/>
          </a:prstGeom>
        </p:spPr>
        <p:txBody>
          <a:bodyPr vert="horz" lIns="91440" tIns="45720" rIns="91440" bIns="45720" rtlCol="0" anchor="ctr"/>
          <a:lstStyle>
            <a:lvl1pPr algn="l">
              <a:defRPr sz="1200">
                <a:solidFill>
                  <a:srgbClr val="000000"/>
                </a:solidFill>
              </a:defRPr>
            </a:lvl1pPr>
          </a:lstStyle>
          <a:p>
            <a:fld id="{9BD1639E-BBCC-491A-9AEF-0032C70FBB52}" type="datetime1">
              <a:rPr lang="en-US" smtClean="0"/>
              <a:t>09-Jul-22</a:t>
            </a:fld>
            <a:endParaRPr lang="en-US" dirty="0"/>
          </a:p>
        </p:txBody>
      </p:sp>
    </p:spTree>
    <p:extLst>
      <p:ext uri="{BB962C8B-B14F-4D97-AF65-F5344CB8AC3E}">
        <p14:creationId xmlns:p14="http://schemas.microsoft.com/office/powerpoint/2010/main" xmlns="" val="1772708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p:txStyles>
    <p:titleStyle>
      <a:lvl1pPr algn="ctr" defTabSz="457200" rtl="0" eaLnBrk="1" latinLnBrk="0" hangingPunct="1">
        <a:spcBef>
          <a:spcPct val="0"/>
        </a:spcBef>
        <a:spcAft>
          <a:spcPts val="0"/>
        </a:spcAft>
        <a:buNone/>
        <a:defRPr sz="3200" b="1" kern="1200">
          <a:solidFill>
            <a:schemeClr val="tx1"/>
          </a:solidFill>
          <a:latin typeface="Times New Roman"/>
          <a:ea typeface="+mj-ea"/>
          <a:cs typeface="Times New Roman"/>
        </a:defRPr>
      </a:lvl1pPr>
    </p:titleStyle>
    <p:bodyStyle>
      <a:lvl1pPr marL="301752" indent="-347472"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6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POLARIZATION</a:t>
            </a:r>
            <a:endParaRPr lang="en-US" dirty="0">
              <a:solidFill>
                <a:srgbClr val="FF0000"/>
              </a:solidFill>
            </a:endParaRPr>
          </a:p>
        </p:txBody>
      </p:sp>
      <p:sp>
        <p:nvSpPr>
          <p:cNvPr id="3" name="Content Placeholder 2"/>
          <p:cNvSpPr>
            <a:spLocks noGrp="1"/>
          </p:cNvSpPr>
          <p:nvPr>
            <p:ph idx="1"/>
          </p:nvPr>
        </p:nvSpPr>
        <p:spPr/>
        <p:txBody>
          <a:bodyPr/>
          <a:lstStyle/>
          <a:p>
            <a:pPr>
              <a:buNone/>
            </a:pPr>
            <a:r>
              <a:rPr lang="en-US" dirty="0" smtClean="0"/>
              <a:t>The Phenomenon of restricting the vibration of Electric field vector to one plane</a:t>
            </a:r>
            <a:endParaRPr lang="en-US" dirty="0"/>
          </a:p>
        </p:txBody>
      </p:sp>
      <p:sp>
        <p:nvSpPr>
          <p:cNvPr id="4" name="Date Placeholder 3"/>
          <p:cNvSpPr>
            <a:spLocks noGrp="1"/>
          </p:cNvSpPr>
          <p:nvPr>
            <p:ph type="dt" sz="half" idx="10"/>
          </p:nvPr>
        </p:nvSpPr>
        <p:spPr/>
        <p:txBody>
          <a:bodyPr/>
          <a:lstStyle/>
          <a:p>
            <a:fld id="{3D16820E-1187-42C3-9181-D3A832284CFB}" type="datetime1">
              <a:rPr lang="en-US" smtClean="0"/>
              <a:t>09-Jul-22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Polarization</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Light is polarized when its electric fields oscillate in a single plane, rather than in any direction perpendicular to the direction of propagation.</a:t>
            </a:r>
          </a:p>
        </p:txBody>
      </p:sp>
      <p:sp>
        <p:nvSpPr>
          <p:cNvPr id="4" name="Date Placeholder 3"/>
          <p:cNvSpPr>
            <a:spLocks noGrp="1"/>
          </p:cNvSpPr>
          <p:nvPr>
            <p:ph type="dt" sz="half" idx="10"/>
          </p:nvPr>
        </p:nvSpPr>
        <p:spPr/>
        <p:txBody>
          <a:bodyPr/>
          <a:lstStyle/>
          <a:p>
            <a:fld id="{C2B96726-8ED6-4E99-97F2-082BFEA79E3B}" type="datetime1">
              <a:rPr lang="en-US" smtClean="0"/>
              <a:t>09-Jul-22</a:t>
            </a:fld>
            <a:endParaRPr lang="en-US"/>
          </a:p>
        </p:txBody>
      </p:sp>
      <p:pic>
        <p:nvPicPr>
          <p:cNvPr id="5" name="Picture 4" descr="24_38_Figure.jpg"/>
          <p:cNvPicPr>
            <a:picLocks noChangeAspect="1"/>
          </p:cNvPicPr>
          <p:nvPr/>
        </p:nvPicPr>
        <p:blipFill rotWithShape="1">
          <a:blip r:embed="rId2">
            <a:extLst>
              <a:ext uri="{28A0092B-C50C-407E-A947-70E740481C1C}">
                <a14:useLocalDpi xmlns:a14="http://schemas.microsoft.com/office/drawing/2010/main" xmlns="" val="0"/>
              </a:ext>
            </a:extLst>
          </a:blip>
          <a:srcRect b="4049"/>
          <a:stretch/>
        </p:blipFill>
        <p:spPr>
          <a:xfrm>
            <a:off x="5118100" y="2705100"/>
            <a:ext cx="3267456" cy="3924808"/>
          </a:xfrm>
          <a:prstGeom prst="rect">
            <a:avLst/>
          </a:prstGeom>
        </p:spPr>
      </p:pic>
    </p:spTree>
    <p:extLst>
      <p:ext uri="{BB962C8B-B14F-4D97-AF65-F5344CB8AC3E}">
        <p14:creationId xmlns:p14="http://schemas.microsoft.com/office/powerpoint/2010/main" xmlns="" val="2019033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Polarization</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Polarized light will not be transmitted through a polarized film whose axis is perpendicular to the polarization direction.</a:t>
            </a:r>
          </a:p>
        </p:txBody>
      </p:sp>
      <p:pic>
        <p:nvPicPr>
          <p:cNvPr id="5" name="Picture 4" descr="24_39_Figure.jpg"/>
          <p:cNvPicPr>
            <a:picLocks noChangeAspect="1"/>
          </p:cNvPicPr>
          <p:nvPr/>
        </p:nvPicPr>
        <p:blipFill rotWithShape="1">
          <a:blip r:embed="rId2">
            <a:extLst>
              <a:ext uri="{28A0092B-C50C-407E-A947-70E740481C1C}">
                <a14:useLocalDpi xmlns:a14="http://schemas.microsoft.com/office/drawing/2010/main" xmlns="" val="0"/>
              </a:ext>
            </a:extLst>
          </a:blip>
          <a:srcRect b="5904"/>
          <a:stretch/>
        </p:blipFill>
        <p:spPr>
          <a:xfrm>
            <a:off x="306642" y="3276600"/>
            <a:ext cx="8546592" cy="2655824"/>
          </a:xfrm>
          <a:prstGeom prst="rect">
            <a:avLst/>
          </a:prstGeom>
        </p:spPr>
      </p:pic>
      <p:sp>
        <p:nvSpPr>
          <p:cNvPr id="6" name="Date Placeholder 5"/>
          <p:cNvSpPr>
            <a:spLocks noGrp="1"/>
          </p:cNvSpPr>
          <p:nvPr>
            <p:ph type="dt" sz="half" idx="10"/>
          </p:nvPr>
        </p:nvSpPr>
        <p:spPr/>
        <p:txBody>
          <a:bodyPr/>
          <a:lstStyle/>
          <a:p>
            <a:fld id="{ED755E35-4A40-4907-BF87-3841E762DF7E}" type="datetime1">
              <a:rPr lang="en-US" smtClean="0"/>
              <a:t>09-Jul-22</a:t>
            </a:fld>
            <a:endParaRPr lang="en-US"/>
          </a:p>
        </p:txBody>
      </p:sp>
    </p:spTree>
    <p:extLst>
      <p:ext uri="{BB962C8B-B14F-4D97-AF65-F5344CB8AC3E}">
        <p14:creationId xmlns:p14="http://schemas.microsoft.com/office/powerpoint/2010/main" xmlns="" val="57909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Polarization</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When light passes through a polarizer, only the component parallel to the polarization axis is transmitted. If the incoming light is plane-polarized, the outgoing intensity is:</a:t>
            </a:r>
          </a:p>
        </p:txBody>
      </p:sp>
      <p:pic>
        <p:nvPicPr>
          <p:cNvPr id="5" name="Picture 4" descr="24_KeyEquation_05.jpg"/>
          <p:cNvPicPr>
            <a:picLocks noChangeAspect="1"/>
          </p:cNvPicPr>
          <p:nvPr/>
        </p:nvPicPr>
        <p:blipFill rotWithShape="1">
          <a:blip r:embed="rId2">
            <a:extLst>
              <a:ext uri="{28A0092B-C50C-407E-A947-70E740481C1C}">
                <a14:useLocalDpi xmlns:a14="http://schemas.microsoft.com/office/drawing/2010/main" xmlns="" val="0"/>
              </a:ext>
            </a:extLst>
          </a:blip>
          <a:srcRect r="79196" b="30936"/>
          <a:stretch/>
        </p:blipFill>
        <p:spPr>
          <a:xfrm>
            <a:off x="3690938" y="3048000"/>
            <a:ext cx="1778000" cy="644144"/>
          </a:xfrm>
          <a:prstGeom prst="rect">
            <a:avLst/>
          </a:prstGeom>
        </p:spPr>
      </p:pic>
      <p:sp>
        <p:nvSpPr>
          <p:cNvPr id="6" name="TextBox 5"/>
          <p:cNvSpPr txBox="1"/>
          <p:nvPr/>
        </p:nvSpPr>
        <p:spPr>
          <a:xfrm>
            <a:off x="5944078" y="3258050"/>
            <a:ext cx="761522" cy="369332"/>
          </a:xfrm>
          <a:prstGeom prst="rect">
            <a:avLst/>
          </a:prstGeom>
          <a:noFill/>
        </p:spPr>
        <p:txBody>
          <a:bodyPr wrap="none" rtlCol="0">
            <a:spAutoFit/>
          </a:bodyPr>
          <a:lstStyle/>
          <a:p>
            <a:r>
              <a:rPr lang="en-US" dirty="0" smtClean="0">
                <a:latin typeface="Times New Roman"/>
                <a:cs typeface="Times New Roman"/>
              </a:rPr>
              <a:t>(24-5)</a:t>
            </a:r>
            <a:endParaRPr lang="en-US" dirty="0">
              <a:latin typeface="Times New Roman"/>
              <a:cs typeface="Times New Roman"/>
            </a:endParaRPr>
          </a:p>
        </p:txBody>
      </p:sp>
      <p:pic>
        <p:nvPicPr>
          <p:cNvPr id="7" name="Picture 6" descr="24_41_Figure.jpg"/>
          <p:cNvPicPr>
            <a:picLocks noChangeAspect="1"/>
          </p:cNvPicPr>
          <p:nvPr/>
        </p:nvPicPr>
        <p:blipFill rotWithShape="1">
          <a:blip r:embed="rId3">
            <a:extLst>
              <a:ext uri="{28A0092B-C50C-407E-A947-70E740481C1C}">
                <a14:useLocalDpi xmlns:a14="http://schemas.microsoft.com/office/drawing/2010/main" xmlns="" val="0"/>
              </a:ext>
            </a:extLst>
          </a:blip>
          <a:srcRect b="6125"/>
          <a:stretch/>
        </p:blipFill>
        <p:spPr>
          <a:xfrm>
            <a:off x="381000" y="4033773"/>
            <a:ext cx="8380158" cy="2519427"/>
          </a:xfrm>
          <a:prstGeom prst="rect">
            <a:avLst/>
          </a:prstGeom>
        </p:spPr>
      </p:pic>
      <p:sp>
        <p:nvSpPr>
          <p:cNvPr id="8" name="Date Placeholder 7"/>
          <p:cNvSpPr>
            <a:spLocks noGrp="1"/>
          </p:cNvSpPr>
          <p:nvPr>
            <p:ph type="dt" sz="half" idx="10"/>
          </p:nvPr>
        </p:nvSpPr>
        <p:spPr/>
        <p:txBody>
          <a:bodyPr/>
          <a:lstStyle/>
          <a:p>
            <a:fld id="{CF4F99F3-F2FE-411C-AE3C-A39481CC06F5}" type="datetime1">
              <a:rPr lang="en-US" smtClean="0"/>
              <a:t>09-Jul-22</a:t>
            </a:fld>
            <a:endParaRPr lang="en-US"/>
          </a:p>
        </p:txBody>
      </p:sp>
    </p:spTree>
    <p:extLst>
      <p:ext uri="{BB962C8B-B14F-4D97-AF65-F5344CB8AC3E}">
        <p14:creationId xmlns:p14="http://schemas.microsoft.com/office/powerpoint/2010/main" xmlns="" val="3072163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Polarization</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This means that if initially </a:t>
            </a:r>
            <a:r>
              <a:rPr lang="en-US" dirty="0" err="1">
                <a:latin typeface="Times New Roman" charset="0"/>
                <a:cs typeface="Times New Roman" charset="0"/>
              </a:rPr>
              <a:t>unpolarized</a:t>
            </a:r>
            <a:r>
              <a:rPr lang="en-US" dirty="0">
                <a:latin typeface="Times New Roman" charset="0"/>
                <a:cs typeface="Times New Roman" charset="0"/>
              </a:rPr>
              <a:t> light passes through crossed polarizers, no light will get through the second one.</a:t>
            </a:r>
          </a:p>
        </p:txBody>
      </p:sp>
      <p:sp>
        <p:nvSpPr>
          <p:cNvPr id="4" name="Date Placeholder 3"/>
          <p:cNvSpPr>
            <a:spLocks noGrp="1"/>
          </p:cNvSpPr>
          <p:nvPr>
            <p:ph type="dt" sz="half" idx="10"/>
          </p:nvPr>
        </p:nvSpPr>
        <p:spPr/>
        <p:txBody>
          <a:bodyPr/>
          <a:lstStyle/>
          <a:p>
            <a:fld id="{32E8CD92-1EBD-49B0-8FB5-A16DA40A2B15}" type="datetime1">
              <a:rPr lang="en-US" smtClean="0"/>
              <a:t>09-Jul-22</a:t>
            </a:fld>
            <a:endParaRPr lang="en-US"/>
          </a:p>
        </p:txBody>
      </p:sp>
      <p:pic>
        <p:nvPicPr>
          <p:cNvPr id="5" name="Picture 4" descr="24_43_Figure.jpg"/>
          <p:cNvPicPr>
            <a:picLocks noChangeAspect="1"/>
          </p:cNvPicPr>
          <p:nvPr/>
        </p:nvPicPr>
        <p:blipFill rotWithShape="1">
          <a:blip r:embed="rId2">
            <a:extLst>
              <a:ext uri="{28A0092B-C50C-407E-A947-70E740481C1C}">
                <a14:useLocalDpi xmlns:a14="http://schemas.microsoft.com/office/drawing/2010/main" xmlns="" val="0"/>
              </a:ext>
            </a:extLst>
          </a:blip>
          <a:srcRect b="6103"/>
          <a:stretch/>
        </p:blipFill>
        <p:spPr>
          <a:xfrm>
            <a:off x="306642" y="3429000"/>
            <a:ext cx="8546592" cy="2438400"/>
          </a:xfrm>
          <a:prstGeom prst="rect">
            <a:avLst/>
          </a:prstGeom>
        </p:spPr>
      </p:pic>
    </p:spTree>
    <p:extLst>
      <p:ext uri="{BB962C8B-B14F-4D97-AF65-F5344CB8AC3E}">
        <p14:creationId xmlns:p14="http://schemas.microsoft.com/office/powerpoint/2010/main" xmlns="" val="2818548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Polarization</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Light is also partially polarized after reflecting from a nonmetallic surface. At a special angle, called the polarizing angle or </a:t>
            </a:r>
            <a:r>
              <a:rPr lang="en-US" dirty="0" smtClean="0">
                <a:latin typeface="Times New Roman" charset="0"/>
                <a:cs typeface="Times New Roman" charset="0"/>
              </a:rPr>
              <a:t>Brewster</a:t>
            </a:r>
            <a:r>
              <a:rPr lang="en-US" altLang="ja-JP" dirty="0" smtClean="0">
                <a:latin typeface="Times New Roman" charset="0"/>
                <a:cs typeface="Times New Roman" charset="0"/>
              </a:rPr>
              <a:t>’</a:t>
            </a:r>
            <a:r>
              <a:rPr lang="en-US" dirty="0" smtClean="0">
                <a:latin typeface="Times New Roman" charset="0"/>
                <a:cs typeface="Times New Roman" charset="0"/>
              </a:rPr>
              <a:t>s </a:t>
            </a:r>
            <a:r>
              <a:rPr lang="en-US" dirty="0">
                <a:latin typeface="Times New Roman" charset="0"/>
                <a:cs typeface="Times New Roman" charset="0"/>
              </a:rPr>
              <a:t>angle, the polarization is 100%.</a:t>
            </a:r>
          </a:p>
        </p:txBody>
      </p:sp>
      <p:sp>
        <p:nvSpPr>
          <p:cNvPr id="4" name="Date Placeholder 3"/>
          <p:cNvSpPr>
            <a:spLocks noGrp="1"/>
          </p:cNvSpPr>
          <p:nvPr>
            <p:ph type="dt" sz="half" idx="10"/>
          </p:nvPr>
        </p:nvSpPr>
        <p:spPr/>
        <p:txBody>
          <a:bodyPr/>
          <a:lstStyle/>
          <a:p>
            <a:fld id="{D1275924-441D-4636-B7F0-2AB08AC1A048}" type="datetime1">
              <a:rPr lang="en-US" smtClean="0"/>
              <a:t>09-Jul-22</a:t>
            </a:fld>
            <a:endParaRPr lang="en-US"/>
          </a:p>
        </p:txBody>
      </p:sp>
      <p:pic>
        <p:nvPicPr>
          <p:cNvPr id="5" name="Picture 4" descr="24_46_Figure.jpg"/>
          <p:cNvPicPr>
            <a:picLocks noChangeAspect="1"/>
          </p:cNvPicPr>
          <p:nvPr/>
        </p:nvPicPr>
        <p:blipFill rotWithShape="1">
          <a:blip r:embed="rId2">
            <a:extLst>
              <a:ext uri="{28A0092B-C50C-407E-A947-70E740481C1C}">
                <a14:useLocalDpi xmlns:a14="http://schemas.microsoft.com/office/drawing/2010/main" xmlns="" val="0"/>
              </a:ext>
            </a:extLst>
          </a:blip>
          <a:srcRect b="4900"/>
          <a:stretch/>
        </p:blipFill>
        <p:spPr>
          <a:xfrm>
            <a:off x="152400" y="3508375"/>
            <a:ext cx="4492752" cy="2898648"/>
          </a:xfrm>
          <a:prstGeom prst="rect">
            <a:avLst/>
          </a:prstGeom>
        </p:spPr>
      </p:pic>
      <p:pic>
        <p:nvPicPr>
          <p:cNvPr id="6" name="Picture 5" descr="24_KeyEquation_06A.jpg"/>
          <p:cNvPicPr>
            <a:picLocks noChangeAspect="1"/>
          </p:cNvPicPr>
          <p:nvPr/>
        </p:nvPicPr>
        <p:blipFill rotWithShape="1">
          <a:blip r:embed="rId3">
            <a:extLst>
              <a:ext uri="{28A0092B-C50C-407E-A947-70E740481C1C}">
                <a14:useLocalDpi xmlns:a14="http://schemas.microsoft.com/office/drawing/2010/main" xmlns="" val="0"/>
              </a:ext>
            </a:extLst>
          </a:blip>
          <a:srcRect r="79939" b="23021"/>
          <a:stretch/>
        </p:blipFill>
        <p:spPr>
          <a:xfrm>
            <a:off x="5334000" y="4267200"/>
            <a:ext cx="1714500" cy="652272"/>
          </a:xfrm>
          <a:prstGeom prst="rect">
            <a:avLst/>
          </a:prstGeom>
        </p:spPr>
      </p:pic>
      <p:sp>
        <p:nvSpPr>
          <p:cNvPr id="7" name="TextBox 6"/>
          <p:cNvSpPr txBox="1"/>
          <p:nvPr/>
        </p:nvSpPr>
        <p:spPr>
          <a:xfrm>
            <a:off x="7518024" y="4329668"/>
            <a:ext cx="863976" cy="369332"/>
          </a:xfrm>
          <a:prstGeom prst="rect">
            <a:avLst/>
          </a:prstGeom>
          <a:noFill/>
        </p:spPr>
        <p:txBody>
          <a:bodyPr wrap="none" rtlCol="0">
            <a:spAutoFit/>
          </a:bodyPr>
          <a:lstStyle/>
          <a:p>
            <a:r>
              <a:rPr lang="en-US" dirty="0" smtClean="0">
                <a:latin typeface="Times New Roman"/>
                <a:cs typeface="Times New Roman"/>
              </a:rPr>
              <a:t>(24-6a)</a:t>
            </a:r>
            <a:endParaRPr lang="en-US" dirty="0">
              <a:latin typeface="Times New Roman"/>
              <a:cs typeface="Times New Roman"/>
            </a:endParaRPr>
          </a:p>
        </p:txBody>
      </p:sp>
    </p:spTree>
    <p:extLst>
      <p:ext uri="{BB962C8B-B14F-4D97-AF65-F5344CB8AC3E}">
        <p14:creationId xmlns:p14="http://schemas.microsoft.com/office/powerpoint/2010/main" xmlns="" val="1016216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Scattering</a:t>
            </a:r>
            <a:r>
              <a:rPr lang="fr-FR" dirty="0" smtClean="0">
                <a:latin typeface="Times New Roman" charset="0"/>
                <a:cs typeface="Times New Roman" charset="0"/>
              </a:rPr>
              <a:t> </a:t>
            </a:r>
            <a:r>
              <a:rPr lang="fr-FR" dirty="0">
                <a:latin typeface="Times New Roman" charset="0"/>
                <a:cs typeface="Times New Roman" charset="0"/>
              </a:rPr>
              <a:t>of Light by the </a:t>
            </a:r>
            <a:r>
              <a:rPr lang="fr-FR" dirty="0" err="1">
                <a:latin typeface="Times New Roman" charset="0"/>
                <a:cs typeface="Times New Roman" charset="0"/>
              </a:rPr>
              <a:t>Atmosphere</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Skylight is partially polarized due to scattering from molecules in the air. The amount of polarization depends on the angle that your line of sight makes with the sun.</a:t>
            </a:r>
          </a:p>
        </p:txBody>
      </p:sp>
      <p:pic>
        <p:nvPicPr>
          <p:cNvPr id="5" name="Picture 4" descr="24_54_Figure.jpg"/>
          <p:cNvPicPr>
            <a:picLocks noChangeAspect="1"/>
          </p:cNvPicPr>
          <p:nvPr/>
        </p:nvPicPr>
        <p:blipFill rotWithShape="1">
          <a:blip r:embed="rId2">
            <a:extLst>
              <a:ext uri="{28A0092B-C50C-407E-A947-70E740481C1C}">
                <a14:useLocalDpi xmlns:a14="http://schemas.microsoft.com/office/drawing/2010/main" xmlns="" val="0"/>
              </a:ext>
            </a:extLst>
          </a:blip>
          <a:srcRect b="3811"/>
          <a:stretch/>
        </p:blipFill>
        <p:spPr>
          <a:xfrm>
            <a:off x="3085656" y="3016464"/>
            <a:ext cx="2988564" cy="3841536"/>
          </a:xfrm>
          <a:prstGeom prst="rect">
            <a:avLst/>
          </a:prstGeom>
        </p:spPr>
      </p:pic>
      <p:sp>
        <p:nvSpPr>
          <p:cNvPr id="6" name="Date Placeholder 5"/>
          <p:cNvSpPr>
            <a:spLocks noGrp="1"/>
          </p:cNvSpPr>
          <p:nvPr>
            <p:ph type="dt" sz="half" idx="10"/>
          </p:nvPr>
        </p:nvSpPr>
        <p:spPr/>
        <p:txBody>
          <a:bodyPr/>
          <a:lstStyle/>
          <a:p>
            <a:fld id="{53EAD375-3EDC-4698-864F-A38CF44B32E7}" type="datetime1">
              <a:rPr lang="en-US" smtClean="0"/>
              <a:t>09-Jul-22</a:t>
            </a:fld>
            <a:endParaRPr lang="en-US"/>
          </a:p>
        </p:txBody>
      </p:sp>
    </p:spTree>
    <p:extLst>
      <p:ext uri="{BB962C8B-B14F-4D97-AF65-F5344CB8AC3E}">
        <p14:creationId xmlns:p14="http://schemas.microsoft.com/office/powerpoint/2010/main" xmlns="" val="3595786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6248400" cy="821847"/>
          </a:xfrm>
        </p:spPr>
        <p:txBody>
          <a:bodyPr/>
          <a:lstStyle/>
          <a:p>
            <a:pPr>
              <a:spcBef>
                <a:spcPct val="50000"/>
              </a:spcBef>
            </a:pPr>
            <a:r>
              <a:rPr lang="en-US" dirty="0" smtClean="0">
                <a:latin typeface="Times New Roman" charset="0"/>
                <a:cs typeface="Times New Roman" charset="0"/>
              </a:rPr>
              <a:t>REVISION</a:t>
            </a:r>
            <a:endParaRPr lang="en-US" dirty="0">
              <a:latin typeface="Times New Roman" charset="0"/>
              <a:cs typeface="Times New Roman" charset="0"/>
            </a:endParaRPr>
          </a:p>
        </p:txBody>
      </p:sp>
      <p:sp>
        <p:nvSpPr>
          <p:cNvPr id="3" name="Content Placeholder 2"/>
          <p:cNvSpPr>
            <a:spLocks noGrp="1"/>
          </p:cNvSpPr>
          <p:nvPr>
            <p:ph idx="1"/>
          </p:nvPr>
        </p:nvSpPr>
        <p:spPr>
          <a:xfrm>
            <a:off x="609600" y="838200"/>
            <a:ext cx="8229600" cy="4892675"/>
          </a:xfrm>
        </p:spPr>
        <p:txBody>
          <a:bodyPr/>
          <a:lstStyle/>
          <a:p>
            <a:pPr>
              <a:spcBef>
                <a:spcPct val="50000"/>
              </a:spcBef>
              <a:buFontTx/>
              <a:buChar char="•"/>
            </a:pPr>
            <a:endParaRPr lang="en-US" dirty="0">
              <a:latin typeface="Times New Roman" charset="0"/>
              <a:cs typeface="Times New Roman" charset="0"/>
            </a:endParaRPr>
          </a:p>
          <a:p>
            <a:pPr>
              <a:spcBef>
                <a:spcPct val="50000"/>
              </a:spcBef>
              <a:buFontTx/>
              <a:buChar char="•"/>
            </a:pPr>
            <a:r>
              <a:rPr lang="en-US" sz="1800" dirty="0" smtClean="0">
                <a:latin typeface="Times New Roman" charset="0"/>
                <a:cs typeface="Times New Roman" charset="0"/>
              </a:rPr>
              <a:t>Light </a:t>
            </a:r>
            <a:r>
              <a:rPr lang="en-US" sz="1800" dirty="0">
                <a:latin typeface="Times New Roman" charset="0"/>
                <a:cs typeface="Times New Roman" charset="0"/>
              </a:rPr>
              <a:t>whose electric fields are all in the same plane is called plane </a:t>
            </a:r>
            <a:r>
              <a:rPr lang="en-US" sz="1800" dirty="0" smtClean="0">
                <a:latin typeface="Times New Roman" charset="0"/>
                <a:cs typeface="Times New Roman" charset="0"/>
              </a:rPr>
              <a:t>polarized</a:t>
            </a:r>
          </a:p>
          <a:p>
            <a:pPr>
              <a:spcBef>
                <a:spcPct val="50000"/>
              </a:spcBef>
              <a:buFontTx/>
              <a:buChar char="•"/>
            </a:pPr>
            <a:r>
              <a:rPr lang="en-US" sz="1800" dirty="0" smtClean="0">
                <a:latin typeface="Times New Roman" charset="0"/>
                <a:cs typeface="Times New Roman" charset="0"/>
              </a:rPr>
              <a:t>The intensity of plane polarized light is reduced after it passes through another polarizer:</a:t>
            </a:r>
          </a:p>
          <a:p>
            <a:pPr>
              <a:spcBef>
                <a:spcPct val="50000"/>
              </a:spcBef>
              <a:buFontTx/>
              <a:buChar char="•"/>
            </a:pPr>
            <a:endParaRPr lang="en-US" sz="1800" dirty="0" smtClean="0">
              <a:latin typeface="Times New Roman" charset="0"/>
              <a:cs typeface="Times New Roman" charset="0"/>
            </a:endParaRPr>
          </a:p>
          <a:p>
            <a:pPr>
              <a:spcBef>
                <a:spcPct val="50000"/>
              </a:spcBef>
              <a:buFontTx/>
              <a:buChar char="•"/>
            </a:pPr>
            <a:r>
              <a:rPr lang="en-US" sz="1800" dirty="0" smtClean="0">
                <a:latin typeface="Times New Roman" charset="0"/>
                <a:cs typeface="Times New Roman" charset="0"/>
              </a:rPr>
              <a:t> Light can also be polarized by reflection; it is completely polarized when the reflection angle is the polarization angle:</a:t>
            </a:r>
          </a:p>
          <a:p>
            <a:pPr>
              <a:spcBef>
                <a:spcPct val="50000"/>
              </a:spcBef>
              <a:buFontTx/>
              <a:buChar char="•"/>
            </a:pPr>
            <a:endParaRPr lang="en-US" sz="1800" dirty="0">
              <a:latin typeface="Times New Roman" charset="0"/>
              <a:cs typeface="Times New Roman" charset="0"/>
            </a:endParaRPr>
          </a:p>
        </p:txBody>
      </p:sp>
      <p:pic>
        <p:nvPicPr>
          <p:cNvPr id="7" name="Picture 6" descr="24_KeyEquation_05.jpg"/>
          <p:cNvPicPr>
            <a:picLocks noChangeAspect="1"/>
          </p:cNvPicPr>
          <p:nvPr/>
        </p:nvPicPr>
        <p:blipFill rotWithShape="1">
          <a:blip r:embed="rId2">
            <a:extLst>
              <a:ext uri="{28A0092B-C50C-407E-A947-70E740481C1C}">
                <a14:useLocalDpi xmlns:a14="http://schemas.microsoft.com/office/drawing/2010/main" xmlns="" val="0"/>
              </a:ext>
            </a:extLst>
          </a:blip>
          <a:srcRect r="79196" b="30936"/>
          <a:stretch/>
        </p:blipFill>
        <p:spPr>
          <a:xfrm>
            <a:off x="3352800" y="2286000"/>
            <a:ext cx="1109662" cy="402015"/>
          </a:xfrm>
          <a:prstGeom prst="rect">
            <a:avLst/>
          </a:prstGeom>
        </p:spPr>
      </p:pic>
      <p:pic>
        <p:nvPicPr>
          <p:cNvPr id="8" name="Picture 7" descr="24_KeyEquation_06B.jpg"/>
          <p:cNvPicPr>
            <a:picLocks noChangeAspect="1"/>
          </p:cNvPicPr>
          <p:nvPr/>
        </p:nvPicPr>
        <p:blipFill rotWithShape="1">
          <a:blip r:embed="rId3">
            <a:extLst>
              <a:ext uri="{28A0092B-C50C-407E-A947-70E740481C1C}">
                <a14:useLocalDpi xmlns:a14="http://schemas.microsoft.com/office/drawing/2010/main" xmlns="" val="0"/>
              </a:ext>
            </a:extLst>
          </a:blip>
          <a:srcRect r="80611" b="29396"/>
          <a:stretch/>
        </p:blipFill>
        <p:spPr>
          <a:xfrm>
            <a:off x="3352800" y="3886200"/>
            <a:ext cx="1110996" cy="262593"/>
          </a:xfrm>
          <a:prstGeom prst="rect">
            <a:avLst/>
          </a:prstGeom>
        </p:spPr>
      </p:pic>
      <p:sp>
        <p:nvSpPr>
          <p:cNvPr id="6" name="Date Placeholder 5"/>
          <p:cNvSpPr>
            <a:spLocks noGrp="1"/>
          </p:cNvSpPr>
          <p:nvPr>
            <p:ph type="dt" sz="half" idx="10"/>
          </p:nvPr>
        </p:nvSpPr>
        <p:spPr/>
        <p:txBody>
          <a:bodyPr/>
          <a:lstStyle/>
          <a:p>
            <a:fld id="{66A5582A-E050-4B9E-8121-68F985689725}" type="datetime1">
              <a:rPr lang="en-US" smtClean="0"/>
              <a:t>09-Jul-22</a:t>
            </a:fld>
            <a:endParaRPr lang="en-US"/>
          </a:p>
        </p:txBody>
      </p:sp>
    </p:spTree>
    <p:extLst>
      <p:ext uri="{BB962C8B-B14F-4D97-AF65-F5344CB8AC3E}">
        <p14:creationId xmlns:p14="http://schemas.microsoft.com/office/powerpoint/2010/main" xmlns="" val="1031318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7817</TotalTime>
  <Words>247</Words>
  <Application>Microsoft Macintosh PowerPoint</Application>
  <PresentationFormat>On-screen Show (4:3)</PresentationFormat>
  <Paragraphs>30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POLARIZATION</vt:lpstr>
      <vt:lpstr>Polarization</vt:lpstr>
      <vt:lpstr>Polarization</vt:lpstr>
      <vt:lpstr>Polarization</vt:lpstr>
      <vt:lpstr>Polarization</vt:lpstr>
      <vt:lpstr>Polarization</vt:lpstr>
      <vt:lpstr>Scattering of Light by the Atmosphere</vt:lpstr>
      <vt:lpstr>REVISION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PIT Magnus</dc:creator>
  <cp:lastModifiedBy>gdc</cp:lastModifiedBy>
  <cp:revision>167</cp:revision>
  <dcterms:created xsi:type="dcterms:W3CDTF">2013-06-27T17:53:05Z</dcterms:created>
  <dcterms:modified xsi:type="dcterms:W3CDTF">2022-07-09T08:18:11Z</dcterms:modified>
</cp:coreProperties>
</file>